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5" roundtripDataSignature="AMtx7miHKiM4TWvZF6Q7uyL4GFeSJJSu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customschemas.google.com/relationships/presentationmetadata" Target="metadata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6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4"/>
          <p:cNvSpPr txBox="1"/>
          <p:nvPr>
            <p:ph type="title"/>
          </p:nvPr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54"/>
          <p:cNvSpPr txBox="1"/>
          <p:nvPr>
            <p:ph idx="1" type="body"/>
          </p:nvPr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5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6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6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/>
              <a:t>Medidas do Qubit 4 - amostra TII</a:t>
            </a:r>
            <a:endParaRPr/>
          </a:p>
        </p:txBody>
      </p:sp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Novembro de 2024</a:t>
            </a:r>
            <a:endParaRPr/>
          </a:p>
        </p:txBody>
      </p:sp>
      <p:sp>
        <p:nvSpPr>
          <p:cNvPr id="59" name="Google Shape;5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050"/>
              <a:t>PowerSweep_Q4_TII__2024_11_19__13_45_17</a:t>
            </a:r>
            <a:endParaRPr/>
          </a:p>
        </p:txBody>
      </p:sp>
      <p:sp>
        <p:nvSpPr>
          <p:cNvPr id="132" name="Google Shape;132;p10"/>
          <p:cNvSpPr txBox="1"/>
          <p:nvPr>
            <p:ph idx="1" type="body"/>
          </p:nvPr>
        </p:nvSpPr>
        <p:spPr>
          <a:xfrm>
            <a:off x="5202625" y="1152475"/>
            <a:ext cx="3629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3" name="Google Shape;13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696" y="1205800"/>
            <a:ext cx="3957175" cy="33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rPr lang="pt-BR" sz="1100"/>
              <a:t>TWOTONE_SWEEP_Q4_TII__2024_11_19__16_13_53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39" name="Google Shape;139;p11"/>
          <p:cNvSpPr txBox="1"/>
          <p:nvPr>
            <p:ph idx="1" type="body"/>
          </p:nvPr>
        </p:nvSpPr>
        <p:spPr>
          <a:xfrm>
            <a:off x="5202625" y="1152475"/>
            <a:ext cx="3629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'attenuation': 50,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'excitation_amp': 10,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0" name="Google Shape;14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475" y="1017725"/>
            <a:ext cx="3840113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050">
                <a:latin typeface="Courier New"/>
                <a:ea typeface="Courier New"/>
                <a:cs typeface="Courier New"/>
                <a:sym typeface="Courier New"/>
              </a:rPr>
              <a:t>TWOTONE_SWEEP_Q4_TII__2024_11_19__16_50_50</a:t>
            </a:r>
            <a:endParaRPr/>
          </a:p>
        </p:txBody>
      </p:sp>
      <p:sp>
        <p:nvSpPr>
          <p:cNvPr id="146" name="Google Shape;146;p12"/>
          <p:cNvSpPr txBox="1"/>
          <p:nvPr>
            <p:ph idx="1" type="body"/>
          </p:nvPr>
        </p:nvSpPr>
        <p:spPr>
          <a:xfrm>
            <a:off x="5638625" y="1152475"/>
            <a:ext cx="3193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'attenuation': 50,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'excitation_amp': 5,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Trocado filtro passa faixa para um de 3500-4500MHz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baseline="-25000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01</a:t>
            </a:r>
            <a:r>
              <a:rPr b="1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=3.963GHz</a:t>
            </a:r>
            <a:endParaRPr b="1" sz="14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7" name="Google Shape;14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400" y="1096225"/>
            <a:ext cx="382739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rPr lang="pt-BR" sz="1100"/>
              <a:t>VNA_TWOTONE_SWEEP_Q4_TII__2024_11_19__17_36_23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53" name="Google Shape;153;p13"/>
          <p:cNvSpPr txBox="1"/>
          <p:nvPr>
            <p:ph idx="1" type="body"/>
          </p:nvPr>
        </p:nvSpPr>
        <p:spPr>
          <a:xfrm>
            <a:off x="5431725" y="1152475"/>
            <a:ext cx="3400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Remoção atenuadores 10dB e 20dB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'attenuation': 50,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'excitation_amp': 20,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baseline="-25000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02/2</a:t>
            </a:r>
            <a:r>
              <a:rPr b="1" lang="pt-BR" sz="14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=3.6435GHz</a:t>
            </a:r>
            <a:endParaRPr b="1" sz="14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79515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050">
                <a:latin typeface="Courier New"/>
                <a:ea typeface="Courier New"/>
                <a:cs typeface="Courier New"/>
                <a:sym typeface="Courier New"/>
              </a:rPr>
              <a:t>VNA_TWOTONE_MAP_Q4_TII_2024_11_19__18_59_06</a:t>
            </a:r>
            <a:endParaRPr/>
          </a:p>
        </p:txBody>
      </p:sp>
      <p:sp>
        <p:nvSpPr>
          <p:cNvPr id="160" name="Google Shape;160;p14"/>
          <p:cNvSpPr txBox="1"/>
          <p:nvPr>
            <p:ph idx="1" type="body"/>
          </p:nvPr>
        </p:nvSpPr>
        <p:spPr>
          <a:xfrm>
            <a:off x="5727325" y="1152475"/>
            <a:ext cx="3105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1" name="Google Shape;1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59289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rPr lang="pt-BR" sz="1050">
                <a:latin typeface="Courier New"/>
                <a:ea typeface="Courier New"/>
                <a:cs typeface="Courier New"/>
                <a:sym typeface="Courier New"/>
              </a:rPr>
              <a:t>VNA_TWOTONE_MAP_Q4_TII_2024_11_19__18_59_06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5564725" y="1152475"/>
            <a:ext cx="3267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2100"/>
              <a:t>f</a:t>
            </a:r>
            <a:r>
              <a:rPr b="1" baseline="-25000" lang="pt-BR" sz="2100"/>
              <a:t>02/2</a:t>
            </a:r>
            <a:r>
              <a:rPr b="1" lang="pt-BR" sz="2100"/>
              <a:t>=3.808GHz</a:t>
            </a:r>
            <a:endParaRPr b="1"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2100"/>
              <a:t>f</a:t>
            </a:r>
            <a:r>
              <a:rPr b="1" baseline="-25000" lang="pt-BR" sz="2100"/>
              <a:t>01</a:t>
            </a:r>
            <a:r>
              <a:rPr b="1" lang="pt-BR" sz="2100"/>
              <a:t>=3.964GHz</a:t>
            </a:r>
            <a:endParaRPr b="1" sz="2100"/>
          </a:p>
        </p:txBody>
      </p:sp>
      <p:pic>
        <p:nvPicPr>
          <p:cNvPr id="168" name="Google Shape;1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625" y="1078575"/>
            <a:ext cx="380811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22826" y="2320500"/>
            <a:ext cx="2416875" cy="24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3500"/>
              <a:t>Pulsed setup</a:t>
            </a:r>
            <a:endParaRPr sz="3500"/>
          </a:p>
        </p:txBody>
      </p:sp>
      <p:sp>
        <p:nvSpPr>
          <p:cNvPr id="175" name="Google Shape;17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rPr lang="pt-BR" sz="1100"/>
              <a:t>Pulsed_Cavity_Q4_TII_2024_11_20__11_05_04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96296"/>
              <a:buNone/>
            </a:pPr>
            <a:r>
              <a:t/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5564725" y="1152475"/>
            <a:ext cx="3267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pt-BR" sz="2100"/>
              <a:t>magmin f= 7.443680000000013GHz</a:t>
            </a:r>
            <a:endParaRPr b="1" sz="2100"/>
          </a:p>
        </p:txBody>
      </p:sp>
      <p:pic>
        <p:nvPicPr>
          <p:cNvPr id="183" name="Google Shape;18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79533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/>
          <p:nvPr>
            <p:ph type="title"/>
          </p:nvPr>
        </p:nvSpPr>
        <p:spPr>
          <a:xfrm>
            <a:off x="311700" y="430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rPr lang="pt-BR" sz="1100"/>
              <a:t>Pulsed_Cavity_Q4_TII_2024_11_20__12_30_58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0"/>
              <a:buFont typeface="Arial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96296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96296"/>
              <a:buNone/>
            </a:pPr>
            <a:r>
              <a:t/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96296"/>
              <a:buNone/>
            </a:pPr>
            <a:r>
              <a:t/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9" name="Google Shape;189;p18"/>
          <p:cNvSpPr txBox="1"/>
          <p:nvPr>
            <p:ph idx="1" type="body"/>
          </p:nvPr>
        </p:nvSpPr>
        <p:spPr>
          <a:xfrm>
            <a:off x="5564725" y="1152475"/>
            <a:ext cx="3267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pt-BR" sz="2100"/>
              <a:t>f= 7.4438GHz</a:t>
            </a:r>
            <a:endParaRPr b="1" sz="2100"/>
          </a:p>
        </p:txBody>
      </p:sp>
      <p:pic>
        <p:nvPicPr>
          <p:cNvPr id="190" name="Google Shape;19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76366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820"/>
              <a:t>Pulsed_MapPowerSweep_Q4_TII__2024_11_20__12_36_35</a:t>
            </a:r>
            <a:endParaRPr sz="1820"/>
          </a:p>
        </p:txBody>
      </p:sp>
      <p:sp>
        <p:nvSpPr>
          <p:cNvPr id="196" name="Google Shape;196;p19"/>
          <p:cNvSpPr txBox="1"/>
          <p:nvPr>
            <p:ph idx="1" type="body"/>
          </p:nvPr>
        </p:nvSpPr>
        <p:spPr>
          <a:xfrm>
            <a:off x="5402150" y="1152475"/>
            <a:ext cx="343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40dB </a:t>
            </a:r>
            <a:r>
              <a:rPr b="1" lang="pt-BR" sz="2300"/>
              <a:t>f</a:t>
            </a:r>
            <a:r>
              <a:rPr b="1" baseline="-25000" lang="pt-BR" sz="2300"/>
              <a:t>cavity</a:t>
            </a:r>
            <a:r>
              <a:rPr b="1" lang="pt-BR" sz="2300"/>
              <a:t>=7.444GHz</a:t>
            </a:r>
            <a:endParaRPr b="1" sz="2300"/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84040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Resumo Medida Q4</a:t>
            </a:r>
            <a:endParaRPr/>
          </a:p>
        </p:txBody>
      </p:sp>
      <p:sp>
        <p:nvSpPr>
          <p:cNvPr id="65" name="Google Shape;65;p2"/>
          <p:cNvSpPr txBox="1"/>
          <p:nvPr>
            <p:ph idx="1" type="body"/>
          </p:nvPr>
        </p:nvSpPr>
        <p:spPr>
          <a:xfrm>
            <a:off x="267350" y="1100725"/>
            <a:ext cx="8520600" cy="3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240e6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7.444e9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Hz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18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dBm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dB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"freq_qubit"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3.9697e9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 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74545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"pi_pulse_len"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0.8e-06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  10db att qubit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"pi_pulse_len"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2.1e-06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 20dB att qubit </a:t>
            </a:r>
            <a:endParaRPr sz="16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6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"amp_pulse"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6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1.0</a:t>
            </a:r>
            <a:r>
              <a:rPr lang="pt-BR" sz="16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6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#[]</a:t>
            </a:r>
            <a:endParaRPr sz="16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96721"/>
              <a:buNone/>
            </a:pPr>
            <a:r>
              <a:t/>
            </a:r>
            <a:endParaRPr sz="1464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59999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59999"/>
              <a:buNone/>
            </a:pPr>
            <a:r>
              <a:rPr lang="pt-BR"/>
              <a:t>att</a:t>
            </a:r>
            <a:r>
              <a:rPr baseline="-25000" lang="pt-BR"/>
              <a:t>AWG_qubit</a:t>
            </a:r>
            <a:r>
              <a:rPr lang="pt-BR"/>
              <a:t>=10dB /20dB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59999"/>
              <a:buNone/>
            </a:pPr>
            <a:r>
              <a:rPr lang="pt-BR"/>
              <a:t>PUNCHOUT att 10dB freq= 7.440569GHz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59999"/>
              <a:buNone/>
            </a:pPr>
            <a:r>
              <a:rPr lang="pt-BR"/>
              <a:t>f</a:t>
            </a:r>
            <a:r>
              <a:rPr baseline="-25000" lang="pt-BR"/>
              <a:t>02</a:t>
            </a:r>
            <a:r>
              <a:rPr lang="pt-BR"/>
              <a:t>/2 = 3.6435 GHz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59999"/>
              <a:buNone/>
            </a:pPr>
            <a:r>
              <a:rPr lang="pt-BR"/>
              <a:t>T</a:t>
            </a:r>
            <a:r>
              <a:rPr baseline="-25000" lang="pt-BR"/>
              <a:t>1</a:t>
            </a:r>
            <a:r>
              <a:rPr lang="pt-BR"/>
              <a:t>=44.064+/-1.740us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59999"/>
              <a:buNone/>
            </a:pPr>
            <a:r>
              <a:rPr lang="pt-BR"/>
              <a:t>T</a:t>
            </a:r>
            <a:r>
              <a:rPr baseline="-25000" lang="pt-BR"/>
              <a:t>2</a:t>
            </a:r>
            <a:r>
              <a:rPr baseline="30000" lang="pt-BR"/>
              <a:t>*</a:t>
            </a:r>
            <a:r>
              <a:rPr lang="pt-BR"/>
              <a:t>=3.5us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59999"/>
              <a:buNone/>
            </a:pPr>
            <a:r>
              <a:rPr lang="pt-BR"/>
              <a:t>T</a:t>
            </a:r>
            <a:r>
              <a:rPr baseline="-25000" lang="pt-BR"/>
              <a:t>2</a:t>
            </a:r>
            <a:r>
              <a:rPr baseline="30000" lang="pt-BR"/>
              <a:t>echo</a:t>
            </a:r>
            <a:r>
              <a:rPr lang="pt-BR"/>
              <a:t>=2.04us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Att no qubit de 20dB</a:t>
            </a:r>
            <a:endParaRPr/>
          </a:p>
        </p:txBody>
      </p:sp>
      <p:sp>
        <p:nvSpPr>
          <p:cNvPr id="203" name="Google Shape;2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820"/>
              <a:t>Pulsed_TwoTone_Q4_TII_ExctQubit_2024_11_20__16_00_18</a:t>
            </a:r>
            <a:endParaRPr sz="1820"/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5283900" y="1152475"/>
            <a:ext cx="354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2200"/>
              <a:t>f</a:t>
            </a:r>
            <a:r>
              <a:rPr b="1" baseline="-25000" lang="pt-BR" sz="2200"/>
              <a:t>01</a:t>
            </a:r>
            <a:r>
              <a:rPr b="1" lang="pt-BR" sz="2200"/>
              <a:t>=3.9698GHz</a:t>
            </a:r>
            <a:endParaRPr b="1" sz="2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 sz="2200"/>
          </a:p>
        </p:txBody>
      </p:sp>
      <p:pic>
        <p:nvPicPr>
          <p:cNvPr id="210" name="Google Shape;21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925" y="1017725"/>
            <a:ext cx="381444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Rabi_Q4_TII_ExctQubit_2024_11_20__16_11_43</a:t>
            </a:r>
            <a:endParaRPr/>
          </a:p>
        </p:txBody>
      </p:sp>
      <p:sp>
        <p:nvSpPr>
          <p:cNvPr id="216" name="Google Shape;216;p22"/>
          <p:cNvSpPr txBox="1"/>
          <p:nvPr>
            <p:ph idx="1" type="body"/>
          </p:nvPr>
        </p:nvSpPr>
        <p:spPr>
          <a:xfrm>
            <a:off x="5113950" y="1152475"/>
            <a:ext cx="371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period=5.62026us</a:t>
            </a:r>
            <a:endParaRPr/>
          </a:p>
        </p:txBody>
      </p:sp>
      <p:pic>
        <p:nvPicPr>
          <p:cNvPr id="217" name="Google Shape;21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088825"/>
            <a:ext cx="441959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Apenas Att no qubit de 10dB</a:t>
            </a:r>
            <a:endParaRPr/>
          </a:p>
        </p:txBody>
      </p:sp>
      <p:sp>
        <p:nvSpPr>
          <p:cNvPr id="223" name="Google Shape;223;p23"/>
          <p:cNvSpPr txBox="1"/>
          <p:nvPr>
            <p:ph idx="1" type="body"/>
          </p:nvPr>
        </p:nvSpPr>
        <p:spPr>
          <a:xfrm>
            <a:off x="5195225" y="1152475"/>
            <a:ext cx="3637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920"/>
              <a:t>Pulsed_TwoTone_Q4_TII_ExctQubit_2024_11_20__16_31_39</a:t>
            </a:r>
            <a:endParaRPr sz="1920"/>
          </a:p>
        </p:txBody>
      </p:sp>
      <p:sp>
        <p:nvSpPr>
          <p:cNvPr id="229" name="Google Shape;229;p24"/>
          <p:cNvSpPr txBox="1"/>
          <p:nvPr>
            <p:ph idx="1" type="body"/>
          </p:nvPr>
        </p:nvSpPr>
        <p:spPr>
          <a:xfrm>
            <a:off x="4737050" y="1152475"/>
            <a:ext cx="4095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30" name="Google Shape;23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7761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Rabi_Q4_TII_ExctQubit_2024_11_20__16_35_03</a:t>
            </a:r>
            <a:endParaRPr/>
          </a:p>
        </p:txBody>
      </p:sp>
      <p:sp>
        <p:nvSpPr>
          <p:cNvPr id="236" name="Google Shape;236;p25"/>
          <p:cNvSpPr txBox="1"/>
          <p:nvPr>
            <p:ph idx="1" type="body"/>
          </p:nvPr>
        </p:nvSpPr>
        <p:spPr>
          <a:xfrm>
            <a:off x="5158275" y="1152475"/>
            <a:ext cx="367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pi_pulse= 0.95057  +/-  0.002986  us</a:t>
            </a:r>
            <a:endParaRPr/>
          </a:p>
        </p:txBody>
      </p:sp>
      <p:pic>
        <p:nvPicPr>
          <p:cNvPr id="237" name="Google Shape;23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17725"/>
            <a:ext cx="449143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920"/>
              <a:t>Cavity_ExctQubit_Q4_TII_ExctQubit_2024_11_20__16_48_56</a:t>
            </a:r>
            <a:endParaRPr sz="1920"/>
          </a:p>
        </p:txBody>
      </p:sp>
      <p:sp>
        <p:nvSpPr>
          <p:cNvPr id="243" name="Google Shape;243;p26"/>
          <p:cNvSpPr txBox="1"/>
          <p:nvPr>
            <p:ph idx="1" type="body"/>
          </p:nvPr>
        </p:nvSpPr>
        <p:spPr>
          <a:xfrm>
            <a:off x="4892225" y="1152475"/>
            <a:ext cx="394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f</a:t>
            </a:r>
            <a:r>
              <a:rPr baseline="-25000" lang="pt-BR"/>
              <a:t>c_qubit_exc</a:t>
            </a:r>
            <a:r>
              <a:rPr lang="pt-BR"/>
              <a:t>=7.4434GHz</a:t>
            </a:r>
            <a:endParaRPr/>
          </a:p>
        </p:txBody>
      </p:sp>
      <p:pic>
        <p:nvPicPr>
          <p:cNvPr id="244" name="Google Shape;24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017725"/>
            <a:ext cx="384017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T1_Q4_TII_ExctQubit_2024_11_20__17_12_14</a:t>
            </a:r>
            <a:endParaRPr/>
          </a:p>
        </p:txBody>
      </p:sp>
      <p:sp>
        <p:nvSpPr>
          <p:cNvPr id="250" name="Google Shape;250;p27"/>
          <p:cNvSpPr txBox="1"/>
          <p:nvPr>
            <p:ph idx="1" type="body"/>
          </p:nvPr>
        </p:nvSpPr>
        <p:spPr>
          <a:xfrm>
            <a:off x="5431725" y="1152475"/>
            <a:ext cx="3400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t1=26.282us</a:t>
            </a:r>
            <a:endParaRPr/>
          </a:p>
        </p:txBody>
      </p:sp>
      <p:pic>
        <p:nvPicPr>
          <p:cNvPr id="251" name="Google Shape;2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475" y="1088850"/>
            <a:ext cx="445673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T2e_Q4_TII__2024_11_20__18_25_42</a:t>
            </a:r>
            <a:endParaRPr/>
          </a:p>
        </p:txBody>
      </p:sp>
      <p:sp>
        <p:nvSpPr>
          <p:cNvPr id="257" name="Google Shape;257;p28"/>
          <p:cNvSpPr txBox="1"/>
          <p:nvPr>
            <p:ph idx="1" type="body"/>
          </p:nvPr>
        </p:nvSpPr>
        <p:spPr>
          <a:xfrm>
            <a:off x="5091775" y="1152475"/>
            <a:ext cx="3740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t2echo=2.41589us</a:t>
            </a:r>
            <a:endParaRPr/>
          </a:p>
        </p:txBody>
      </p:sp>
      <p:pic>
        <p:nvPicPr>
          <p:cNvPr id="258" name="Google Shape;25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47396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T2_Q4_TII_2024_11_20__19_21_44</a:t>
            </a:r>
            <a:endParaRPr/>
          </a:p>
        </p:txBody>
      </p:sp>
      <p:sp>
        <p:nvSpPr>
          <p:cNvPr id="264" name="Google Shape;264;p29"/>
          <p:cNvSpPr txBox="1"/>
          <p:nvPr>
            <p:ph idx="1" type="body"/>
          </p:nvPr>
        </p:nvSpPr>
        <p:spPr>
          <a:xfrm>
            <a:off x="4995700" y="1152475"/>
            <a:ext cx="3836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pt-BR" sz="2100"/>
              <a:t>T2*=0.5524us</a:t>
            </a:r>
            <a:endParaRPr b="1" sz="2100"/>
          </a:p>
        </p:txBody>
      </p:sp>
      <p:pic>
        <p:nvPicPr>
          <p:cNvPr id="265" name="Google Shape;26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46100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Informações Amostra</a:t>
            </a:r>
            <a:endParaRPr/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47950"/>
            <a:ext cx="415461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8715" y="1170125"/>
            <a:ext cx="350606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 txBox="1"/>
          <p:nvPr/>
        </p:nvSpPr>
        <p:spPr>
          <a:xfrm>
            <a:off x="1086350" y="1677550"/>
            <a:ext cx="820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pt-BR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Qubit 1</a:t>
            </a:r>
            <a:endParaRPr b="1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"/>
          <p:cNvSpPr txBox="1"/>
          <p:nvPr/>
        </p:nvSpPr>
        <p:spPr>
          <a:xfrm>
            <a:off x="2421175" y="1889075"/>
            <a:ext cx="820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pt-BR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Qubit 2</a:t>
            </a:r>
            <a:endParaRPr b="1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"/>
          <p:cNvSpPr txBox="1"/>
          <p:nvPr/>
        </p:nvSpPr>
        <p:spPr>
          <a:xfrm>
            <a:off x="3646125" y="2280875"/>
            <a:ext cx="820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pt-BR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Qubit 3</a:t>
            </a:r>
            <a:endParaRPr b="1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3646125" y="3593500"/>
            <a:ext cx="820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pt-BR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Qubit 4</a:t>
            </a:r>
            <a:endParaRPr b="1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7" name="Google Shape;77;p3"/>
          <p:cNvCxnSpPr/>
          <p:nvPr/>
        </p:nvCxnSpPr>
        <p:spPr>
          <a:xfrm flipH="1">
            <a:off x="1596050" y="2280875"/>
            <a:ext cx="69600" cy="25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8" name="Google Shape;78;p3"/>
          <p:cNvCxnSpPr/>
          <p:nvPr/>
        </p:nvCxnSpPr>
        <p:spPr>
          <a:xfrm flipH="1">
            <a:off x="2524400" y="2347025"/>
            <a:ext cx="69600" cy="25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9" name="Google Shape;79;p3"/>
          <p:cNvCxnSpPr>
            <a:stCxn id="75" idx="1"/>
          </p:cNvCxnSpPr>
          <p:nvPr/>
        </p:nvCxnSpPr>
        <p:spPr>
          <a:xfrm flipH="1">
            <a:off x="3349425" y="2476775"/>
            <a:ext cx="296700" cy="163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0" name="Google Shape;80;p3"/>
          <p:cNvCxnSpPr/>
          <p:nvPr/>
        </p:nvCxnSpPr>
        <p:spPr>
          <a:xfrm flipH="1">
            <a:off x="3349425" y="3900275"/>
            <a:ext cx="296700" cy="163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1" name="Google Shape;8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Ramsey_detuning_Q4_TII_2024_11_21__11_44_49</a:t>
            </a:r>
            <a:endParaRPr/>
          </a:p>
        </p:txBody>
      </p:sp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peak at 200kHz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/>
              <a:t>Corrected f</a:t>
            </a:r>
            <a:r>
              <a:rPr baseline="-25000" lang="pt-BR"/>
              <a:t>qubit</a:t>
            </a:r>
            <a:r>
              <a:rPr lang="pt-BR"/>
              <a:t>=3.97GHz</a:t>
            </a:r>
            <a:endParaRPr/>
          </a:p>
        </p:txBody>
      </p:sp>
      <p:pic>
        <p:nvPicPr>
          <p:cNvPr id="272" name="Google Shape;27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950" y="1059275"/>
            <a:ext cx="384683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Rabi_Q4_TII_2024_11_21__12_12_59</a:t>
            </a:r>
            <a:endParaRPr/>
          </a:p>
        </p:txBody>
      </p:sp>
      <p:sp>
        <p:nvSpPr>
          <p:cNvPr id="278" name="Google Shape;278;p31"/>
          <p:cNvSpPr txBox="1"/>
          <p:nvPr>
            <p:ph idx="1" type="body"/>
          </p:nvPr>
        </p:nvSpPr>
        <p:spPr>
          <a:xfrm>
            <a:off x="5646025" y="1152475"/>
            <a:ext cx="3186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pi_pulse= 0.8892488524501214  +/-  0.0071383217895749015  us</a:t>
            </a:r>
            <a:endParaRPr/>
          </a:p>
        </p:txBody>
      </p:sp>
      <p:pic>
        <p:nvPicPr>
          <p:cNvPr id="279" name="Google Shape;27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900" y="1088850"/>
            <a:ext cx="449488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T1_Q4_TII_ExctQubit_2024_11_21__12_04_06</a:t>
            </a:r>
            <a:endParaRPr/>
          </a:p>
        </p:txBody>
      </p:sp>
      <p:sp>
        <p:nvSpPr>
          <p:cNvPr id="285" name="Google Shape;285;p32"/>
          <p:cNvSpPr txBox="1"/>
          <p:nvPr>
            <p:ph idx="1" type="body"/>
          </p:nvPr>
        </p:nvSpPr>
        <p:spPr>
          <a:xfrm>
            <a:off x="5121325" y="1152475"/>
            <a:ext cx="3711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linspace(0, 1e-04,50)</a:t>
            </a:r>
            <a:endParaRPr/>
          </a:p>
        </p:txBody>
      </p:sp>
      <p:pic>
        <p:nvPicPr>
          <p:cNvPr id="286" name="Google Shape;28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18400"/>
            <a:ext cx="447176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T1_Q4_TII_2024_11_21__12_29_26</a:t>
            </a:r>
            <a:endParaRPr/>
          </a:p>
        </p:txBody>
      </p:sp>
      <p:sp>
        <p:nvSpPr>
          <p:cNvPr id="292" name="Google Shape;292;p33"/>
          <p:cNvSpPr txBox="1"/>
          <p:nvPr>
            <p:ph idx="1" type="body"/>
          </p:nvPr>
        </p:nvSpPr>
        <p:spPr>
          <a:xfrm>
            <a:off x="4463600" y="1152475"/>
            <a:ext cx="4368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T1=44.064us</a:t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linspace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93" name="Google Shape;29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158800" cy="3581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T1_Q4_TII_2024_11_21__12_59_58</a:t>
            </a:r>
            <a:endParaRPr/>
          </a:p>
        </p:txBody>
      </p:sp>
      <p:sp>
        <p:nvSpPr>
          <p:cNvPr id="299" name="Google Shape;299;p34"/>
          <p:cNvSpPr txBox="1"/>
          <p:nvPr>
            <p:ph idx="1" type="body"/>
          </p:nvPr>
        </p:nvSpPr>
        <p:spPr>
          <a:xfrm>
            <a:off x="4774000" y="1152475"/>
            <a:ext cx="40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t1=70.254us</a:t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linspace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00" name="Google Shape;30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42666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T1_Q4_TII_2024_11_21__13_10_41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06" name="Google Shape;306;p35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linspace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07" name="Google Shape;30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725" y="1152475"/>
            <a:ext cx="4267200" cy="3613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Rabi_Q4_TII_2024_11_21__15_23_48</a:t>
            </a:r>
            <a:endParaRPr/>
          </a:p>
        </p:txBody>
      </p:sp>
      <p:sp>
        <p:nvSpPr>
          <p:cNvPr id="313" name="Google Shape;313;p37"/>
          <p:cNvSpPr txBox="1"/>
          <p:nvPr>
            <p:ph idx="1" type="body"/>
          </p:nvPr>
        </p:nvSpPr>
        <p:spPr>
          <a:xfrm>
            <a:off x="5350425" y="1152475"/>
            <a:ext cx="34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14" name="Google Shape;31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03625"/>
            <a:ext cx="440242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T2e_Q4_TII__2024_11_21__19_24_39</a:t>
            </a:r>
            <a:endParaRPr/>
          </a:p>
        </p:txBody>
      </p:sp>
      <p:sp>
        <p:nvSpPr>
          <p:cNvPr id="320" name="Google Shape;320;p38"/>
          <p:cNvSpPr txBox="1"/>
          <p:nvPr>
            <p:ph idx="1" type="body"/>
          </p:nvPr>
        </p:nvSpPr>
        <p:spPr>
          <a:xfrm>
            <a:off x="4530125" y="1152475"/>
            <a:ext cx="4302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T2e=1.64us</a:t>
            </a:r>
            <a:endParaRPr/>
          </a:p>
        </p:txBody>
      </p:sp>
      <p:pic>
        <p:nvPicPr>
          <p:cNvPr id="321" name="Google Shape;32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875" y="1017725"/>
            <a:ext cx="4225324" cy="3602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Rabi_Q4_TII_2024_11_21__20_55_41</a:t>
            </a:r>
            <a:endParaRPr/>
          </a:p>
        </p:txBody>
      </p:sp>
      <p:sp>
        <p:nvSpPr>
          <p:cNvPr id="327" name="Google Shape;327;p39"/>
          <p:cNvSpPr txBox="1"/>
          <p:nvPr>
            <p:ph idx="1" type="body"/>
          </p:nvPr>
        </p:nvSpPr>
        <p:spPr>
          <a:xfrm>
            <a:off x="4485775" y="1152475"/>
            <a:ext cx="4346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28" name="Google Shape;32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475" y="1017725"/>
            <a:ext cx="4180976" cy="3564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2828"/>
              <a:buNone/>
            </a:pPr>
            <a:r>
              <a:rPr lang="pt-BR" sz="1100"/>
              <a:t>T2e_Q4_TII__2024_11_22__12_46_52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34" name="Google Shape;334;p40"/>
          <p:cNvSpPr txBox="1"/>
          <p:nvPr>
            <p:ph idx="1" type="body"/>
          </p:nvPr>
        </p:nvSpPr>
        <p:spPr>
          <a:xfrm>
            <a:off x="4966150" y="1152475"/>
            <a:ext cx="3866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35" name="Google Shape;33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825" y="1017725"/>
            <a:ext cx="406975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Informações Amostra</a:t>
            </a:r>
            <a:endParaRPr/>
          </a:p>
        </p:txBody>
      </p:sp>
      <p:pic>
        <p:nvPicPr>
          <p:cNvPr id="87" name="Google Shape;8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159623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 txBox="1"/>
          <p:nvPr/>
        </p:nvSpPr>
        <p:spPr>
          <a:xfrm>
            <a:off x="5210000" y="1170125"/>
            <a:ext cx="3768900" cy="3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Medidas estão no diretório: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C:\Users\Franscisco Rouxinol\Desktop\Medidas\Gustavo\3QubitTII_2s2024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ChevronRamsey_Q4_TII_2024_11_21__21_51_36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41" name="Google Shape;341;p41"/>
          <p:cNvSpPr txBox="1"/>
          <p:nvPr>
            <p:ph idx="1" type="body"/>
          </p:nvPr>
        </p:nvSpPr>
        <p:spPr>
          <a:xfrm>
            <a:off x="3990650" y="1152475"/>
            <a:ext cx="484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"Detuning"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(-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0.07e6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0.05e6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0.1e-6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42" name="Google Shape;34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685850" cy="3037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820"/>
              <a:t>Troquei att no qubit de 10dB para 20dB</a:t>
            </a:r>
            <a:endParaRPr b="1" sz="2820"/>
          </a:p>
        </p:txBody>
      </p:sp>
      <p:sp>
        <p:nvSpPr>
          <p:cNvPr id="348" name="Google Shape;348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0"/>
              <a:t>Pulsed_TwoTone_Q4_TII_ExctQubit_2024_11_22__13_54_12</a:t>
            </a:r>
            <a:endParaRPr sz="2020"/>
          </a:p>
        </p:txBody>
      </p:sp>
      <p:sp>
        <p:nvSpPr>
          <p:cNvPr id="354" name="Google Shape;354;p43"/>
          <p:cNvSpPr txBox="1"/>
          <p:nvPr>
            <p:ph idx="1" type="body"/>
          </p:nvPr>
        </p:nvSpPr>
        <p:spPr>
          <a:xfrm>
            <a:off x="5003100" y="1152475"/>
            <a:ext cx="382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"Pulsed_TwoTone"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#dB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MHz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dBm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3968.4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3971.2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pt-BR"/>
              <a:t>fq=</a:t>
            </a:r>
            <a:endParaRPr/>
          </a:p>
        </p:txBody>
      </p:sp>
      <p:pic>
        <p:nvPicPr>
          <p:cNvPr id="355" name="Google Shape;35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350" y="1152475"/>
            <a:ext cx="384683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0"/>
              <a:t>Pulsed_TwoTone_Q4_TII_ExctQubit_2024_11_22__15_23_34</a:t>
            </a:r>
            <a:endParaRPr sz="2020"/>
          </a:p>
        </p:txBody>
      </p:sp>
      <p:sp>
        <p:nvSpPr>
          <p:cNvPr id="361" name="Google Shape;361;p44"/>
          <p:cNvSpPr txBox="1"/>
          <p:nvPr>
            <p:ph idx="1" type="body"/>
          </p:nvPr>
        </p:nvSpPr>
        <p:spPr>
          <a:xfrm>
            <a:off x="4640975" y="1152475"/>
            <a:ext cx="4191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"Pulsed_TwoTone"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#dB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MHz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dBm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3968.4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3971.2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p1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GaussianBorderCosPulse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amplitude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sigma_factor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0.003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#border_lenght=6,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frequency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freq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221198"/>
              <a:buNone/>
            </a:pPr>
            <a:r>
              <a:t/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85926"/>
              <a:buNone/>
            </a:pPr>
            <a:r>
              <a:rPr b="1" lang="pt-BR" sz="2703"/>
              <a:t>fq=3.9697GHz</a:t>
            </a:r>
            <a:endParaRPr b="1" sz="2703"/>
          </a:p>
        </p:txBody>
      </p:sp>
      <p:pic>
        <p:nvPicPr>
          <p:cNvPr id="362" name="Google Shape;36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075" y="98537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Rabi_Q4_TII_2024_11_22__15_32_58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68" name="Google Shape;368;p45"/>
          <p:cNvSpPr txBox="1"/>
          <p:nvPr>
            <p:ph idx="1" type="body"/>
          </p:nvPr>
        </p:nvSpPr>
        <p:spPr>
          <a:xfrm>
            <a:off x="4737050" y="1152475"/>
            <a:ext cx="4095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"Rabi"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"attenuation"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#dB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"RF"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"measurement_amp"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dBm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"freq_qubit"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uni_params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"freq_qubit"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"Durat"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200e-9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85328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91703"/>
              <a:buNone/>
            </a:pPr>
            <a:r>
              <a:rPr b="1" lang="pt-BR" sz="2122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baseline="-25000" lang="pt-BR" sz="2122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b="1" lang="pt-BR" sz="2122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=2.1us</a:t>
            </a:r>
            <a:endParaRPr b="1" sz="2122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t/>
            </a:r>
            <a:endParaRPr/>
          </a:p>
        </p:txBody>
      </p:sp>
      <p:pic>
        <p:nvPicPr>
          <p:cNvPr id="369" name="Google Shape;36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750" y="1115025"/>
            <a:ext cx="384014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100"/>
              <a:t>T1_Q4_TII_2024_11_22__15_40_34</a:t>
            </a:r>
            <a:endParaRPr/>
          </a:p>
        </p:txBody>
      </p:sp>
      <p:sp>
        <p:nvSpPr>
          <p:cNvPr id="375" name="Google Shape;375;p46"/>
          <p:cNvSpPr txBox="1"/>
          <p:nvPr>
            <p:ph idx="1" type="body"/>
          </p:nvPr>
        </p:nvSpPr>
        <p:spPr>
          <a:xfrm>
            <a:off x="4707475" y="1152475"/>
            <a:ext cx="4124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linspace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pt-BR" sz="2200"/>
              <a:t>T1=28.787us</a:t>
            </a:r>
            <a:endParaRPr b="1" sz="2200"/>
          </a:p>
        </p:txBody>
      </p:sp>
      <p:pic>
        <p:nvPicPr>
          <p:cNvPr id="376" name="Google Shape;37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775" y="981950"/>
            <a:ext cx="4402675" cy="3757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T2_Q4_TII_2024_11_22__15_56_30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82" name="Google Shape;382;p47"/>
          <p:cNvSpPr txBox="1"/>
          <p:nvPr>
            <p:ph idx="1" type="body"/>
          </p:nvPr>
        </p:nvSpPr>
        <p:spPr>
          <a:xfrm>
            <a:off x="4502725" y="1152475"/>
            <a:ext cx="43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"Detuning"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0.3e6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0.2e-6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170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170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83" name="Google Shape;38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4197925" cy="3575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T2e_Q4_TII__2024_11_22__16_24_58</a:t>
            </a:r>
            <a:endParaRPr/>
          </a:p>
        </p:txBody>
      </p:sp>
      <p:sp>
        <p:nvSpPr>
          <p:cNvPr id="389" name="Google Shape;389;p48"/>
          <p:cNvSpPr txBox="1"/>
          <p:nvPr>
            <p:ph idx="1" type="body"/>
          </p:nvPr>
        </p:nvSpPr>
        <p:spPr>
          <a:xfrm>
            <a:off x="5038025" y="1152475"/>
            <a:ext cx="3794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"Detuning"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"Delay"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linspace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15e-6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90" name="Google Shape;39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000" y="1052025"/>
            <a:ext cx="440536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30dB att AWG, Switch faking at position 6</a:t>
            </a:r>
            <a:endParaRPr/>
          </a:p>
        </p:txBody>
      </p:sp>
      <p:sp>
        <p:nvSpPr>
          <p:cNvPr id="396" name="Google Shape;396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Pulsed_TwoTone_Q4_TII_2024_11_22__20_11_22</a:t>
            </a:r>
            <a:endParaRPr/>
          </a:p>
        </p:txBody>
      </p:sp>
      <p:sp>
        <p:nvSpPr>
          <p:cNvPr id="402" name="Google Shape;402;p50"/>
          <p:cNvSpPr txBox="1"/>
          <p:nvPr>
            <p:ph idx="1" type="body"/>
          </p:nvPr>
        </p:nvSpPr>
        <p:spPr>
          <a:xfrm>
            <a:off x="4638675" y="1152475"/>
            <a:ext cx="4193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"alazar_recordsPerBuffer"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capturas por buffer.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"alazar_buffersPerAcquisition"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número de buffers por aquisição.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"Freq"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pt-B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arange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3968.4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3971.2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pt-B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pt-BR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1e6</a:t>
            </a:r>
            <a:r>
              <a:rPr lang="pt-B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#Hz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03" name="Google Shape;40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074875"/>
            <a:ext cx="3801741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Informações Amostra</a:t>
            </a:r>
            <a:endParaRPr/>
          </a:p>
        </p:txBody>
      </p:sp>
      <p:sp>
        <p:nvSpPr>
          <p:cNvPr id="95" name="Google Shape;95;p5"/>
          <p:cNvSpPr txBox="1"/>
          <p:nvPr/>
        </p:nvSpPr>
        <p:spPr>
          <a:xfrm>
            <a:off x="5210000" y="1170125"/>
            <a:ext cx="3768900" cy="3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Simulation Values for qubits TII, using Q3D and analytical equations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First qubit fast estimation: f_01=4.38, measured f01=3.29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Medidas estão no diretório: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C:\Users\Franscisco Rouxinol\Desktop\Medidas\Gustavo\3QubitTII_2s2024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7" name="Google Shape;9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000" y="965050"/>
            <a:ext cx="214825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/>
          <p:nvPr/>
        </p:nvSpPr>
        <p:spPr>
          <a:xfrm>
            <a:off x="299880" y="107640"/>
            <a:ext cx="7440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Medida com VNA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0000" y="1203480"/>
            <a:ext cx="2904480" cy="3883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Ramsey ref</a:t>
            </a:r>
            <a:endParaRPr/>
          </a:p>
        </p:txBody>
      </p:sp>
      <p:sp>
        <p:nvSpPr>
          <p:cNvPr id="109" name="Google Shape;109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4598" y="1339400"/>
            <a:ext cx="5350799" cy="38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/>
          <p:nvPr>
            <p:ph type="title"/>
          </p:nvPr>
        </p:nvSpPr>
        <p:spPr>
          <a:xfrm>
            <a:off x="311700" y="445025"/>
            <a:ext cx="361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Punchout att=50dB</a:t>
            </a:r>
            <a:endParaRPr/>
          </a:p>
        </p:txBody>
      </p:sp>
      <p:sp>
        <p:nvSpPr>
          <p:cNvPr id="116" name="Google Shape;116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027" y="1152475"/>
            <a:ext cx="3440875" cy="361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63775" y="1017725"/>
            <a:ext cx="3475950" cy="34705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 txBox="1"/>
          <p:nvPr>
            <p:ph type="title"/>
          </p:nvPr>
        </p:nvSpPr>
        <p:spPr>
          <a:xfrm>
            <a:off x="5095600" y="346150"/>
            <a:ext cx="361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Punchout att=10dB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Punchout</a:t>
            </a:r>
            <a:endParaRPr/>
          </a:p>
        </p:txBody>
      </p:sp>
      <p:sp>
        <p:nvSpPr>
          <p:cNvPr id="125" name="Google Shape;125;p9"/>
          <p:cNvSpPr txBox="1"/>
          <p:nvPr>
            <p:ph idx="1" type="body"/>
          </p:nvPr>
        </p:nvSpPr>
        <p:spPr>
          <a:xfrm>
            <a:off x="5919450" y="1152475"/>
            <a:ext cx="2912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</a:rPr>
              <a:t>magmin att=10dB freq= 7.440569GHz</a:t>
            </a:r>
            <a:endParaRPr sz="10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pt-BR" sz="1050">
                <a:solidFill>
                  <a:schemeClr val="dk1"/>
                </a:solidFill>
              </a:rPr>
              <a:t>magmin att=50dB </a:t>
            </a:r>
            <a:r>
              <a:rPr lang="pt-BR" sz="1450">
                <a:solidFill>
                  <a:schemeClr val="dk1"/>
                </a:solidFill>
              </a:rPr>
              <a:t>freq= </a:t>
            </a:r>
            <a:r>
              <a:rPr b="1" lang="pt-BR" sz="1450">
                <a:solidFill>
                  <a:schemeClr val="dk1"/>
                </a:solidFill>
              </a:rPr>
              <a:t>7.443269GHz</a:t>
            </a:r>
            <a:endParaRPr b="1" sz="2200">
              <a:solidFill>
                <a:schemeClr val="dk1"/>
              </a:solidFill>
            </a:endParaRPr>
          </a:p>
        </p:txBody>
      </p:sp>
      <p:pic>
        <p:nvPicPr>
          <p:cNvPr id="126" name="Google Shape;12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238" y="967113"/>
            <a:ext cx="532447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